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drawing2.xml" ContentType="application/vnd.ms-office.drawingml.diagramDrawing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2" r:id="rId4"/>
    <p:sldId id="264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F60FF"/>
    <a:srgbClr val="2335A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510"/>
    <p:restoredTop sz="95329"/>
  </p:normalViewPr>
  <p:slideViewPr>
    <p:cSldViewPr snapToGrid="0" snapToObjects="1">
      <p:cViewPr varScale="1">
        <p:scale>
          <a:sx n="69" d="100"/>
          <a:sy n="69" d="100"/>
        </p:scale>
        <p:origin x="-50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Asia</a:t>
            </a:r>
            <a:r>
              <a:rPr lang="en-US" baseline="0"/>
              <a:t>-Pacific Region: Global Comparison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view3D>
      <c:depthPercent val="100"/>
      <c:perspective val="30"/>
    </c:view3D>
    <c:floor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dLbls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Population </c:v>
                </c:pt>
                <c:pt idx="1">
                  <c:v>GDP</c:v>
                </c:pt>
                <c:pt idx="2">
                  <c:v>GHG emission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0.60000000000000031</c:v>
                </c:pt>
                <c:pt idx="1">
                  <c:v>0.4</c:v>
                </c:pt>
                <c:pt idx="2">
                  <c:v>0.5</c:v>
                </c:pt>
              </c:numCache>
            </c:numRef>
          </c:val>
          <c:shape val="pyramid"/>
          <c:extLst xmlns:c16r2="http://schemas.microsoft.com/office/drawing/2015/06/chart">
            <c:ext xmlns:c16="http://schemas.microsoft.com/office/drawing/2014/chart" uri="{C3380CC4-5D6E-409C-BE32-E72D297353CC}">
              <c16:uniqueId val="{00000000-0E19-2541-A809-06109395F950}"/>
            </c:ext>
          </c:extLst>
        </c:ser>
        <c:gapWidth val="60"/>
        <c:gapDepth val="0"/>
        <c:shape val="box"/>
        <c:axId val="100263040"/>
        <c:axId val="100264576"/>
        <c:axId val="0"/>
      </c:bar3DChart>
      <c:catAx>
        <c:axId val="1002630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50" normalizeH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64576"/>
        <c:crosses val="autoZero"/>
        <c:auto val="1"/>
        <c:lblAlgn val="ctr"/>
        <c:lblOffset val="100"/>
      </c:catAx>
      <c:valAx>
        <c:axId val="100264576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6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6D8CF-DD68-7740-B273-70CC2666F80A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48FB5E4-AA49-C545-8A42-2418BEA6B267}">
      <dgm:prSet phldrT="[Text]"/>
      <dgm:spPr/>
      <dgm:t>
        <a:bodyPr/>
        <a:lstStyle/>
        <a:p>
          <a:r>
            <a:rPr lang="en-US" b="1" dirty="0"/>
            <a:t>Genetic </a:t>
          </a:r>
          <a:r>
            <a:rPr lang="en-US" b="1" dirty="0" smtClean="0"/>
            <a:t>Resource Management </a:t>
          </a:r>
          <a:endParaRPr lang="en-US" b="1" dirty="0"/>
        </a:p>
      </dgm:t>
    </dgm:pt>
    <dgm:pt modelId="{E7ED61C7-C667-E549-8F2B-6650E80B4998}" type="parTrans" cxnId="{CD29AB96-5F41-F741-9C88-6A5A3AFD5266}">
      <dgm:prSet/>
      <dgm:spPr/>
      <dgm:t>
        <a:bodyPr/>
        <a:lstStyle/>
        <a:p>
          <a:endParaRPr lang="en-US" b="1"/>
        </a:p>
      </dgm:t>
    </dgm:pt>
    <dgm:pt modelId="{821EACE6-0FFA-C44A-B2CB-774ADBEE6292}" type="sibTrans" cxnId="{CD29AB96-5F41-F741-9C88-6A5A3AFD5266}">
      <dgm:prSet/>
      <dgm:spPr/>
      <dgm:t>
        <a:bodyPr/>
        <a:lstStyle/>
        <a:p>
          <a:endParaRPr lang="en-US" b="1"/>
        </a:p>
      </dgm:t>
    </dgm:pt>
    <dgm:pt modelId="{501CBD70-9289-2D47-B840-A63EF81A0748}">
      <dgm:prSet phldrT="[Text]"/>
      <dgm:spPr/>
      <dgm:t>
        <a:bodyPr/>
        <a:lstStyle/>
        <a:p>
          <a:r>
            <a:rPr lang="en-US" b="1" dirty="0"/>
            <a:t>Natural </a:t>
          </a:r>
          <a:r>
            <a:rPr lang="en-US" b="1" dirty="0" smtClean="0"/>
            <a:t>Resource Management</a:t>
          </a:r>
          <a:endParaRPr lang="en-US" b="1" dirty="0"/>
        </a:p>
      </dgm:t>
    </dgm:pt>
    <dgm:pt modelId="{A8DFA397-E7B9-F64C-8752-E5CED6DD77B6}" type="parTrans" cxnId="{B6C2CCBF-E3EB-9E48-9764-CA8061E2C637}">
      <dgm:prSet/>
      <dgm:spPr/>
      <dgm:t>
        <a:bodyPr/>
        <a:lstStyle/>
        <a:p>
          <a:endParaRPr lang="en-US" b="1"/>
        </a:p>
      </dgm:t>
    </dgm:pt>
    <dgm:pt modelId="{5AF27E51-1A19-9645-9905-D2D1A418E92D}" type="sibTrans" cxnId="{B6C2CCBF-E3EB-9E48-9764-CA8061E2C637}">
      <dgm:prSet/>
      <dgm:spPr/>
      <dgm:t>
        <a:bodyPr/>
        <a:lstStyle/>
        <a:p>
          <a:endParaRPr lang="en-US" b="1"/>
        </a:p>
      </dgm:t>
    </dgm:pt>
    <dgm:pt modelId="{8A06332B-A8F6-6044-A2A6-1A56A8B7150E}" type="pres">
      <dgm:prSet presAssocID="{F356D8CF-DD68-7740-B273-70CC2666F80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ADD53F-4FD5-0746-BB61-E6BC57AFF021}" type="pres">
      <dgm:prSet presAssocID="{F356D8CF-DD68-7740-B273-70CC2666F80A}" presName="dummyMaxCanvas" presStyleCnt="0">
        <dgm:presLayoutVars/>
      </dgm:prSet>
      <dgm:spPr/>
    </dgm:pt>
    <dgm:pt modelId="{AA5A781D-95F7-4441-8771-C2B0A6F18D37}" type="pres">
      <dgm:prSet presAssocID="{F356D8CF-DD68-7740-B273-70CC2666F80A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1D63D-DA45-4C4F-B24B-8FBD7CAE152B}" type="pres">
      <dgm:prSet presAssocID="{F356D8CF-DD68-7740-B273-70CC2666F80A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63811-2350-AD48-9F48-5FC41C64C5F7}" type="pres">
      <dgm:prSet presAssocID="{F356D8CF-DD68-7740-B273-70CC2666F80A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A3882-1B91-9941-AD40-C6904C744155}" type="pres">
      <dgm:prSet presAssocID="{F356D8CF-DD68-7740-B273-70CC2666F80A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ACDC7-CCC0-EC44-BCA2-CCD942266A33}" type="pres">
      <dgm:prSet presAssocID="{F356D8CF-DD68-7740-B273-70CC2666F80A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F2BF82-1945-8648-8098-298CA13ECB66}" type="presOf" srcId="{F356D8CF-DD68-7740-B273-70CC2666F80A}" destId="{8A06332B-A8F6-6044-A2A6-1A56A8B7150E}" srcOrd="0" destOrd="0" presId="urn:microsoft.com/office/officeart/2005/8/layout/vProcess5"/>
    <dgm:cxn modelId="{690ECBFA-249A-3D4A-8A77-724D41A3EB83}" type="presOf" srcId="{821EACE6-0FFA-C44A-B2CB-774ADBEE6292}" destId="{F9263811-2350-AD48-9F48-5FC41C64C5F7}" srcOrd="0" destOrd="0" presId="urn:microsoft.com/office/officeart/2005/8/layout/vProcess5"/>
    <dgm:cxn modelId="{D498BB97-46EB-A449-8DFF-1B5DCA3E971F}" type="presOf" srcId="{501CBD70-9289-2D47-B840-A63EF81A0748}" destId="{113ACDC7-CCC0-EC44-BCA2-CCD942266A33}" srcOrd="1" destOrd="0" presId="urn:microsoft.com/office/officeart/2005/8/layout/vProcess5"/>
    <dgm:cxn modelId="{B6C2CCBF-E3EB-9E48-9764-CA8061E2C637}" srcId="{F356D8CF-DD68-7740-B273-70CC2666F80A}" destId="{501CBD70-9289-2D47-B840-A63EF81A0748}" srcOrd="1" destOrd="0" parTransId="{A8DFA397-E7B9-F64C-8752-E5CED6DD77B6}" sibTransId="{5AF27E51-1A19-9645-9905-D2D1A418E92D}"/>
    <dgm:cxn modelId="{CD29AB96-5F41-F741-9C88-6A5A3AFD5266}" srcId="{F356D8CF-DD68-7740-B273-70CC2666F80A}" destId="{848FB5E4-AA49-C545-8A42-2418BEA6B267}" srcOrd="0" destOrd="0" parTransId="{E7ED61C7-C667-E549-8F2B-6650E80B4998}" sibTransId="{821EACE6-0FFA-C44A-B2CB-774ADBEE6292}"/>
    <dgm:cxn modelId="{9BAD6BB6-456A-B843-A26D-E9E04569FDF3}" type="presOf" srcId="{848FB5E4-AA49-C545-8A42-2418BEA6B267}" destId="{784A3882-1B91-9941-AD40-C6904C744155}" srcOrd="1" destOrd="0" presId="urn:microsoft.com/office/officeart/2005/8/layout/vProcess5"/>
    <dgm:cxn modelId="{9436031D-645D-0E4B-87AB-E597AB3F4333}" type="presOf" srcId="{501CBD70-9289-2D47-B840-A63EF81A0748}" destId="{0431D63D-DA45-4C4F-B24B-8FBD7CAE152B}" srcOrd="0" destOrd="0" presId="urn:microsoft.com/office/officeart/2005/8/layout/vProcess5"/>
    <dgm:cxn modelId="{3F6EFE99-C683-DE4B-91FA-5747C4E7449C}" type="presOf" srcId="{848FB5E4-AA49-C545-8A42-2418BEA6B267}" destId="{AA5A781D-95F7-4441-8771-C2B0A6F18D37}" srcOrd="0" destOrd="0" presId="urn:microsoft.com/office/officeart/2005/8/layout/vProcess5"/>
    <dgm:cxn modelId="{2F191579-04B5-D54E-8455-1DCCDDF446BD}" type="presParOf" srcId="{8A06332B-A8F6-6044-A2A6-1A56A8B7150E}" destId="{9CADD53F-4FD5-0746-BB61-E6BC57AFF021}" srcOrd="0" destOrd="0" presId="urn:microsoft.com/office/officeart/2005/8/layout/vProcess5"/>
    <dgm:cxn modelId="{E7E3AE68-8B69-844F-AE43-D6AF39D6BC7B}" type="presParOf" srcId="{8A06332B-A8F6-6044-A2A6-1A56A8B7150E}" destId="{AA5A781D-95F7-4441-8771-C2B0A6F18D37}" srcOrd="1" destOrd="0" presId="urn:microsoft.com/office/officeart/2005/8/layout/vProcess5"/>
    <dgm:cxn modelId="{C4533A53-5A13-7A42-911A-262CDDE8CA03}" type="presParOf" srcId="{8A06332B-A8F6-6044-A2A6-1A56A8B7150E}" destId="{0431D63D-DA45-4C4F-B24B-8FBD7CAE152B}" srcOrd="2" destOrd="0" presId="urn:microsoft.com/office/officeart/2005/8/layout/vProcess5"/>
    <dgm:cxn modelId="{EEE15C65-85ED-9F41-A705-60017FF9E271}" type="presParOf" srcId="{8A06332B-A8F6-6044-A2A6-1A56A8B7150E}" destId="{F9263811-2350-AD48-9F48-5FC41C64C5F7}" srcOrd="3" destOrd="0" presId="urn:microsoft.com/office/officeart/2005/8/layout/vProcess5"/>
    <dgm:cxn modelId="{402BC936-AD2D-1543-85AD-1E302C1C37E5}" type="presParOf" srcId="{8A06332B-A8F6-6044-A2A6-1A56A8B7150E}" destId="{784A3882-1B91-9941-AD40-C6904C744155}" srcOrd="4" destOrd="0" presId="urn:microsoft.com/office/officeart/2005/8/layout/vProcess5"/>
    <dgm:cxn modelId="{CDB3B5D8-8F35-EE45-83FA-6C8BBCA56D77}" type="presParOf" srcId="{8A06332B-A8F6-6044-A2A6-1A56A8B7150E}" destId="{113ACDC7-CCC0-EC44-BCA2-CCD942266A3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A781D-95F7-4441-8771-C2B0A6F18D37}">
      <dsp:nvSpPr>
        <dsp:cNvPr id="0" name=""/>
        <dsp:cNvSpPr/>
      </dsp:nvSpPr>
      <dsp:spPr>
        <a:xfrm>
          <a:off x="0" y="0"/>
          <a:ext cx="5425258" cy="14317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/>
            <a:t>Genetic Resource </a:t>
          </a:r>
        </a:p>
      </dsp:txBody>
      <dsp:txXfrm>
        <a:off x="41935" y="41935"/>
        <a:ext cx="3945424" cy="1347887"/>
      </dsp:txXfrm>
    </dsp:sp>
    <dsp:sp modelId="{0431D63D-DA45-4C4F-B24B-8FBD7CAE152B}">
      <dsp:nvSpPr>
        <dsp:cNvPr id="0" name=""/>
        <dsp:cNvSpPr/>
      </dsp:nvSpPr>
      <dsp:spPr>
        <a:xfrm>
          <a:off x="957398" y="1749926"/>
          <a:ext cx="5425258" cy="14317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/>
            <a:t>Natural Resource</a:t>
          </a:r>
        </a:p>
      </dsp:txBody>
      <dsp:txXfrm>
        <a:off x="999333" y="1791861"/>
        <a:ext cx="3453347" cy="1347887"/>
      </dsp:txXfrm>
    </dsp:sp>
    <dsp:sp modelId="{F9263811-2350-AD48-9F48-5FC41C64C5F7}">
      <dsp:nvSpPr>
        <dsp:cNvPr id="0" name=""/>
        <dsp:cNvSpPr/>
      </dsp:nvSpPr>
      <dsp:spPr>
        <a:xfrm>
          <a:off x="4494615" y="1125520"/>
          <a:ext cx="930642" cy="9306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/>
        </a:p>
      </dsp:txBody>
      <dsp:txXfrm>
        <a:off x="4704009" y="1125520"/>
        <a:ext cx="511854" cy="700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8076F-AADD-7B4D-BEB9-DB4D92740D9C}">
      <dsp:nvSpPr>
        <dsp:cNvPr id="0" name=""/>
        <dsp:cNvSpPr/>
      </dsp:nvSpPr>
      <dsp:spPr>
        <a:xfrm>
          <a:off x="1000719" y="2012399"/>
          <a:ext cx="1509506" cy="130578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>
              <a:latin typeface="Arial Black" pitchFamily="34" charset="0"/>
              <a:cs typeface="Calibri" panose="020F0502020204030204" pitchFamily="34" charset="0"/>
            </a:rPr>
            <a:t>STEPS TOWARDS RESILENT APR</a:t>
          </a:r>
        </a:p>
      </dsp:txBody>
      <dsp:txXfrm>
        <a:off x="1250865" y="2228785"/>
        <a:ext cx="1009214" cy="873011"/>
      </dsp:txXfrm>
    </dsp:sp>
    <dsp:sp modelId="{982E7D57-9A0D-FF45-BA61-09796F5CC14B}">
      <dsp:nvSpPr>
        <dsp:cNvPr id="0" name=""/>
        <dsp:cNvSpPr/>
      </dsp:nvSpPr>
      <dsp:spPr>
        <a:xfrm>
          <a:off x="1945960" y="1387670"/>
          <a:ext cx="569532" cy="4907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A6CC3-0DD7-C547-9B54-1039C006AB70}">
      <dsp:nvSpPr>
        <dsp:cNvPr id="0" name=""/>
        <dsp:cNvSpPr/>
      </dsp:nvSpPr>
      <dsp:spPr>
        <a:xfrm>
          <a:off x="1139766" y="824788"/>
          <a:ext cx="1237029" cy="107017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700" kern="1200">
              <a:latin typeface="Arial Black" pitchFamily="34" charset="0"/>
            </a:rPr>
            <a:t>Eco-regional planning</a:t>
          </a:r>
          <a:endParaRPr lang="en-US" sz="700" kern="1200"/>
        </a:p>
      </dsp:txBody>
      <dsp:txXfrm>
        <a:off x="1344768" y="1002139"/>
        <a:ext cx="827025" cy="715473"/>
      </dsp:txXfrm>
    </dsp:sp>
    <dsp:sp modelId="{EF506E5C-FFDE-8748-A3EC-274464F1F68B}">
      <dsp:nvSpPr>
        <dsp:cNvPr id="0" name=""/>
        <dsp:cNvSpPr/>
      </dsp:nvSpPr>
      <dsp:spPr>
        <a:xfrm>
          <a:off x="2610648" y="2305069"/>
          <a:ext cx="569532" cy="4907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EB3A4-FAD9-DB4B-BFCE-09AF05AD1C4B}">
      <dsp:nvSpPr>
        <dsp:cNvPr id="0" name=""/>
        <dsp:cNvSpPr/>
      </dsp:nvSpPr>
      <dsp:spPr>
        <a:xfrm>
          <a:off x="2274266" y="1483018"/>
          <a:ext cx="1237029" cy="1070175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Arial Black" pitchFamily="34" charset="0"/>
            </a:rPr>
            <a:t>Science and technology for Innovations</a:t>
          </a:r>
        </a:p>
      </dsp:txBody>
      <dsp:txXfrm>
        <a:off x="2479268" y="1660369"/>
        <a:ext cx="827025" cy="715473"/>
      </dsp:txXfrm>
    </dsp:sp>
    <dsp:sp modelId="{D6F9012D-A1E3-544A-AC9C-CFCA05049062}">
      <dsp:nvSpPr>
        <dsp:cNvPr id="0" name=""/>
        <dsp:cNvSpPr/>
      </dsp:nvSpPr>
      <dsp:spPr>
        <a:xfrm>
          <a:off x="2148913" y="3340640"/>
          <a:ext cx="569532" cy="4907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B2F60-083E-B348-816B-7442DAE067E7}">
      <dsp:nvSpPr>
        <dsp:cNvPr id="0" name=""/>
        <dsp:cNvSpPr/>
      </dsp:nvSpPr>
      <dsp:spPr>
        <a:xfrm>
          <a:off x="2274266" y="2777021"/>
          <a:ext cx="1237029" cy="1070175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Arial Black" pitchFamily="34" charset="0"/>
            </a:rPr>
            <a:t>Farmers First Approach</a:t>
          </a:r>
        </a:p>
      </dsp:txBody>
      <dsp:txXfrm>
        <a:off x="2479268" y="2954372"/>
        <a:ext cx="827025" cy="715473"/>
      </dsp:txXfrm>
    </dsp:sp>
    <dsp:sp modelId="{02B3C57B-50AE-9B42-9F26-41988C0DD50E}">
      <dsp:nvSpPr>
        <dsp:cNvPr id="0" name=""/>
        <dsp:cNvSpPr/>
      </dsp:nvSpPr>
      <dsp:spPr>
        <a:xfrm>
          <a:off x="1003528" y="3448136"/>
          <a:ext cx="569532" cy="4907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FDD36-BF3C-0049-A63E-E4F74E803C38}">
      <dsp:nvSpPr>
        <dsp:cNvPr id="0" name=""/>
        <dsp:cNvSpPr/>
      </dsp:nvSpPr>
      <dsp:spPr>
        <a:xfrm>
          <a:off x="1139766" y="3435987"/>
          <a:ext cx="1237029" cy="107017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Arial Black" pitchFamily="34" charset="0"/>
            </a:rPr>
            <a:t>Skill Development and Knowledge Sharing (youth and women)</a:t>
          </a:r>
        </a:p>
      </dsp:txBody>
      <dsp:txXfrm>
        <a:off x="1344768" y="3613338"/>
        <a:ext cx="827025" cy="715473"/>
      </dsp:txXfrm>
    </dsp:sp>
    <dsp:sp modelId="{D5DD11C6-5499-0A42-963F-DE672F14F61A}">
      <dsp:nvSpPr>
        <dsp:cNvPr id="0" name=""/>
        <dsp:cNvSpPr/>
      </dsp:nvSpPr>
      <dsp:spPr>
        <a:xfrm>
          <a:off x="327955" y="2531105"/>
          <a:ext cx="569532" cy="4907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F699E-5D8B-BB48-A0AB-A76BF63F40CF}">
      <dsp:nvSpPr>
        <dsp:cNvPr id="0" name=""/>
        <dsp:cNvSpPr/>
      </dsp:nvSpPr>
      <dsp:spPr>
        <a:xfrm>
          <a:off x="0" y="2777757"/>
          <a:ext cx="1237029" cy="107017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Arial Black" pitchFamily="34" charset="0"/>
            </a:rPr>
            <a:t>Market orientation and Partnerships</a:t>
          </a:r>
        </a:p>
      </dsp:txBody>
      <dsp:txXfrm>
        <a:off x="205002" y="2955108"/>
        <a:ext cx="827025" cy="715473"/>
      </dsp:txXfrm>
    </dsp:sp>
    <dsp:sp modelId="{EABA4B78-B031-7E40-80D2-243BA566602C}">
      <dsp:nvSpPr>
        <dsp:cNvPr id="0" name=""/>
        <dsp:cNvSpPr/>
      </dsp:nvSpPr>
      <dsp:spPr>
        <a:xfrm>
          <a:off x="0" y="1481545"/>
          <a:ext cx="1237029" cy="107017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700" kern="1200">
              <a:latin typeface="Arial Black" pitchFamily="34" charset="0"/>
            </a:rPr>
            <a:t>Institutional Reforms, enabling policies &amp; incentives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05002" y="1658896"/>
        <a:ext cx="827025" cy="715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A0376-D110-474D-BD40-53029244A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2E15B9-1BB8-904D-B572-D2826FEB2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73E31D-E249-9645-A85A-0A76B215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7E53-7454-2E49-82D0-012036B2CAF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EA9FB4-50CE-DC46-A78C-6DEF1FFA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CC2596-C520-254F-AB56-2A44A06F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221-259E-1741-AD11-8D0D6FF0A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0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FF1DC-128B-E740-BBA1-3644F31CE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8D7547-ED57-B545-91B3-E8D10685A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0D3FBB-F306-0343-B9E2-E019210A8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7E53-7454-2E49-82D0-012036B2CAF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67498C-5B58-CB4A-9605-5E88A875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694255-FA49-B243-8C46-6E651551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221-259E-1741-AD11-8D0D6FF0A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578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D28291-5B4A-8747-9E00-A40AE570E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D28307-5D45-FF4B-AFFB-41677DF10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9F4CBE-6C24-7D46-81F6-2817E9AD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7E53-7454-2E49-82D0-012036B2CAF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2179B2-8615-5D4D-8127-406CAE48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AFFBA4-1558-0941-BE0C-001F86AD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221-259E-1741-AD11-8D0D6FF0A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40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5BA7B-61EB-5541-90CB-E16A425A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037F3A-8668-1D42-A638-37082623B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3CB5F5-DF22-194B-829B-E1BCBE77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7E53-7454-2E49-82D0-012036B2CAF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B9107-8333-134A-B1FD-CC35C2FE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D7FD63-A712-D647-B786-C401373A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221-259E-1741-AD11-8D0D6FF0A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186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8B8BF5-0731-3B47-862D-F4A12F6D0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5959D5-A524-E74B-B170-7A73CA257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16369A-36FD-964B-AC58-3886C5B3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7E53-7454-2E49-82D0-012036B2CAF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FEC31F-B238-1144-8373-A395F3D9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8AFF69-B384-044E-B911-75608BB5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221-259E-1741-AD11-8D0D6FF0A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23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E8C4FD-8198-094D-B5E3-901B1E95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B07003-2F6B-6046-9F55-ACF27D70F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550C30-9AA1-A44C-B0B4-B002F7FC7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D9B2C1-9C7E-C444-9534-DCF27E630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7E53-7454-2E49-82D0-012036B2CAF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AECB72-EFF6-7642-81A3-1160614D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9E4001-4F8A-8E4C-8BDE-278AD51B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221-259E-1741-AD11-8D0D6FF0A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16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71756-DF4B-C34F-B050-654F60EF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64B33A-47A2-6A42-ACA4-FF3AA4381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DE5636-1E6E-784E-BC1A-EDD94BD83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B5313B-C613-D44B-A81D-CBE2520B4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0DCDE1-62EC-454B-9C98-89B3CD81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6BC33A-0ABE-2743-9210-9FFEED62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7E53-7454-2E49-82D0-012036B2CAF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085361-93F2-F841-A482-D662561D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D202A1-A55A-2142-902A-03790C8B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221-259E-1741-AD11-8D0D6FF0A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12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F973AD-27AF-074B-8BB7-AB8773F2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6B8F4A-878C-7246-B8C5-C0197AAE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7E53-7454-2E49-82D0-012036B2CAF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FCC85C-CEF1-5046-83D8-60D7E96A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A91A1D-16BF-1040-BB61-B1320F25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221-259E-1741-AD11-8D0D6FF0A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63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352B46-BECD-624D-B1F2-E28BAFC9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7E53-7454-2E49-82D0-012036B2CAF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15E338-86CE-ED46-8890-5A5A5045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610544-C8C9-CC4D-ACA1-B50D0894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221-259E-1741-AD11-8D0D6FF0A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98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256E4-F8C5-9140-8EC5-6F666F48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21E030-60CB-9342-A4FC-96C25099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A33F7A-BDA8-2844-BEFB-C4C10E5BE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9040BF-BA68-E643-AB7B-53E4E4A2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7E53-7454-2E49-82D0-012036B2CAF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8FEC92-3ABB-DC4C-9613-CFF21D26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77B196-4757-9D41-B19A-3B5311AD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221-259E-1741-AD11-8D0D6FF0A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11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D6E947-F67A-6F40-9C62-E7003EE53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7A5645-82CC-7349-A32A-351AD079D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D7C571-6CBA-014A-A3E0-E2680DBE1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F73207-3EB8-834B-AFF6-17B3F03B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7E53-7454-2E49-82D0-012036B2CAF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B7B13D-C09A-D145-806B-CA16676A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C0367A-DABA-3344-86CF-39573957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5221-259E-1741-AD11-8D0D6FF0A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44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506B061-EA64-0649-B4A8-FFE75C1B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945DFB-C04A-6F48-85CA-378FED54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CD6427-6B0D-C04E-97A1-889E5C625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7E53-7454-2E49-82D0-012036B2CAF1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8E785D-FCFA-ED47-B83A-A82061FBB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B177ED-1787-104B-BB40-F1C025EA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D5221-259E-1741-AD11-8D0D6FF0A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85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1.xml"/><Relationship Id="rId7" Type="http://schemas.openxmlformats.org/officeDocument/2006/relationships/image" Target="../media/image5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10" Type="http://schemas.openxmlformats.org/officeDocument/2006/relationships/image" Target="../media/image8.jpeg"/><Relationship Id="rId4" Type="http://schemas.openxmlformats.org/officeDocument/2006/relationships/image" Target="../media/image2.tiff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D52F37-6004-E049-BD5C-2CC48035FF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54880" y="804787"/>
            <a:ext cx="3389844" cy="254026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2CB23759-7199-9F40-8BE1-6C96EF273C04}"/>
              </a:ext>
            </a:extLst>
          </p:cNvPr>
          <p:cNvSpPr txBox="1">
            <a:spLocks/>
          </p:cNvSpPr>
          <p:nvPr/>
        </p:nvSpPr>
        <p:spPr>
          <a:xfrm>
            <a:off x="0" y="44409"/>
            <a:ext cx="12192000" cy="5651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Climate 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Change 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Scenario in Asia Pacific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BFC914-1055-AA4D-ABC7-6B48EA921B41}"/>
              </a:ext>
            </a:extLst>
          </p:cNvPr>
          <p:cNvSpPr txBox="1"/>
          <p:nvPr/>
        </p:nvSpPr>
        <p:spPr>
          <a:xfrm>
            <a:off x="4815840" y="3347978"/>
            <a:ext cx="359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335A1"/>
                </a:solidFill>
              </a:rPr>
              <a:t>GDP per capita Loss: Asia (11%), Pacific (9.6%), South Asia (15.5%)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E7416458-3508-EE45-BE2E-F8CF7D718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8845105"/>
              </p:ext>
            </p:extLst>
          </p:nvPr>
        </p:nvGraphicFramePr>
        <p:xfrm>
          <a:off x="-54824" y="804787"/>
          <a:ext cx="4850344" cy="3116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A1E85C9-CDDF-5E46-8F4C-4F4F05FA68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641" y="4003040"/>
            <a:ext cx="4850344" cy="25402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462C71-D9E3-1745-AFBF-CC8D7801A033}"/>
              </a:ext>
            </a:extLst>
          </p:cNvPr>
          <p:cNvSpPr txBox="1"/>
          <p:nvPr/>
        </p:nvSpPr>
        <p:spPr>
          <a:xfrm>
            <a:off x="-162560" y="6496149"/>
            <a:ext cx="505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335A1"/>
                </a:solidFill>
              </a:rPr>
              <a:t>14 Global Biodiversity hotspots in ASR out of 34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6FF79D6-F5AC-5747-8929-FADF9AE5A6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44724" y="760379"/>
            <a:ext cx="4047276" cy="31169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5F89F38-D08D-8940-96B7-2281877805A7}"/>
              </a:ext>
            </a:extLst>
          </p:cNvPr>
          <p:cNvSpPr txBox="1"/>
          <p:nvPr/>
        </p:nvSpPr>
        <p:spPr>
          <a:xfrm>
            <a:off x="9123680" y="911350"/>
            <a:ext cx="285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335A1"/>
                </a:solidFill>
              </a:rPr>
              <a:t>Highest Urbanization in APR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C863848-12EF-F841-A737-1CDA52A44CA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39023" y="3966575"/>
            <a:ext cx="3771559" cy="17027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2A56410-BB12-9548-8C39-AD6C8CEEE889}"/>
              </a:ext>
            </a:extLst>
          </p:cNvPr>
          <p:cNvSpPr txBox="1"/>
          <p:nvPr/>
        </p:nvSpPr>
        <p:spPr>
          <a:xfrm>
            <a:off x="6096000" y="4512333"/>
            <a:ext cx="247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Sea level rise, 180 million vulnerable in APR</a:t>
            </a:r>
          </a:p>
        </p:txBody>
      </p:sp>
      <p:pic>
        <p:nvPicPr>
          <p:cNvPr id="21" name="Picture 2" descr="New flash-flood warning system in India could be life-saving | South Africa  Today">
            <a:extLst>
              <a:ext uri="{FF2B5EF4-FFF2-40B4-BE49-F238E27FC236}">
                <a16:creationId xmlns:a16="http://schemas.microsoft.com/office/drawing/2014/main" xmlns="" id="{12A10FE9-6EE7-5847-8DCD-9DA0F1ADD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8387" y="5518458"/>
            <a:ext cx="2384629" cy="136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rought-like situation in many Indian states could hit food production,  income: Expert">
            <a:extLst>
              <a:ext uri="{FF2B5EF4-FFF2-40B4-BE49-F238E27FC236}">
                <a16:creationId xmlns:a16="http://schemas.microsoft.com/office/drawing/2014/main" xmlns="" id="{0A60AC64-B6A4-7B43-837B-5C0BB118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97757" y="5508628"/>
            <a:ext cx="1733145" cy="14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1">
            <a:extLst>
              <a:ext uri="{FF2B5EF4-FFF2-40B4-BE49-F238E27FC236}">
                <a16:creationId xmlns:a16="http://schemas.microsoft.com/office/drawing/2014/main" xmlns="" id="{DB778772-B3DA-8741-9574-637C0BEB7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10582" y="3966575"/>
            <a:ext cx="3581418" cy="15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rest fires ignite across Yunnan - GoKunming">
            <a:extLst>
              <a:ext uri="{FF2B5EF4-FFF2-40B4-BE49-F238E27FC236}">
                <a16:creationId xmlns:a16="http://schemas.microsoft.com/office/drawing/2014/main" xmlns="" id="{57388595-95D1-9941-BC2B-4D58801BD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98978" y="5306116"/>
            <a:ext cx="3581417" cy="155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08565FD-82D7-FA4E-B02C-EE1ADDB33AE8}"/>
              </a:ext>
            </a:extLst>
          </p:cNvPr>
          <p:cNvSpPr txBox="1"/>
          <p:nvPr/>
        </p:nvSpPr>
        <p:spPr>
          <a:xfrm>
            <a:off x="6819340" y="5476017"/>
            <a:ext cx="159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FF00"/>
                </a:solidFill>
              </a:rPr>
              <a:t>Droughts and heat Waves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9BF7B2-1F22-7D44-9EAC-AA96223449B1}"/>
              </a:ext>
            </a:extLst>
          </p:cNvPr>
          <p:cNvSpPr txBox="1"/>
          <p:nvPr/>
        </p:nvSpPr>
        <p:spPr>
          <a:xfrm>
            <a:off x="4228540" y="6514198"/>
            <a:ext cx="24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FF00"/>
                </a:solidFill>
              </a:rPr>
              <a:t>Floods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FE78C75-7B68-CF49-90C4-08BD246BB6FF}"/>
              </a:ext>
            </a:extLst>
          </p:cNvPr>
          <p:cNvSpPr txBox="1"/>
          <p:nvPr/>
        </p:nvSpPr>
        <p:spPr>
          <a:xfrm>
            <a:off x="9138197" y="5572819"/>
            <a:ext cx="24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FF00"/>
                </a:solidFill>
              </a:rPr>
              <a:t>Frequent forest fires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A2B298-F706-974D-AB04-5B994AA0FE1F}"/>
              </a:ext>
            </a:extLst>
          </p:cNvPr>
          <p:cNvSpPr txBox="1"/>
          <p:nvPr/>
        </p:nvSpPr>
        <p:spPr>
          <a:xfrm>
            <a:off x="9017849" y="4382786"/>
            <a:ext cx="24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FF00"/>
                </a:solidFill>
              </a:rPr>
              <a:t>Residue Burning</a:t>
            </a:r>
          </a:p>
        </p:txBody>
      </p:sp>
    </p:spTree>
    <p:extLst>
      <p:ext uri="{BB962C8B-B14F-4D97-AF65-F5344CB8AC3E}">
        <p14:creationId xmlns:p14="http://schemas.microsoft.com/office/powerpoint/2010/main" xmlns="" val="78772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F6691E-B196-914E-9A85-48230D311B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0562" y="873879"/>
            <a:ext cx="2633781" cy="4810559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9B38642C-62C4-4E31-A5D3-BB1DD8CA3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A9F66240-8C38-4069-A5C9-2D3FCD97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CB23759-7199-9F40-8BE1-6C96EF273C04}"/>
              </a:ext>
            </a:extLst>
          </p:cNvPr>
          <p:cNvSpPr txBox="1">
            <a:spLocks/>
          </p:cNvSpPr>
          <p:nvPr/>
        </p:nvSpPr>
        <p:spPr>
          <a:xfrm>
            <a:off x="804672" y="365125"/>
            <a:ext cx="43788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400" b="1" kern="1200" dirty="0" smtClean="0">
                <a:solidFill>
                  <a:schemeClr val="tx1"/>
                </a:solidFill>
                <a:latin typeface="Arial Black" pitchFamily="34" charset="0"/>
              </a:rPr>
              <a:t>Climate </a:t>
            </a:r>
            <a:r>
              <a:rPr lang="en-US" sz="2400" b="1" kern="1200" dirty="0">
                <a:solidFill>
                  <a:schemeClr val="tx1"/>
                </a:solidFill>
                <a:latin typeface="Arial Black" pitchFamily="34" charset="0"/>
              </a:rPr>
              <a:t>change and </a:t>
            </a:r>
            <a:r>
              <a:rPr lang="en-US" sz="2400" b="1" kern="1200" dirty="0" smtClean="0">
                <a:solidFill>
                  <a:schemeClr val="tx1"/>
                </a:solidFill>
                <a:latin typeface="Arial Black" pitchFamily="34" charset="0"/>
              </a:rPr>
              <a:t>Agriculture in AP Region</a:t>
            </a:r>
            <a:endParaRPr lang="en-US" sz="2400" b="1" kern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962A0BB-EFB0-824B-9E0A-3FAF1A6BE034}"/>
              </a:ext>
            </a:extLst>
          </p:cNvPr>
          <p:cNvSpPr/>
          <p:nvPr/>
        </p:nvSpPr>
        <p:spPr>
          <a:xfrm>
            <a:off x="804672" y="2020824"/>
            <a:ext cx="5076090" cy="4151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FF66"/>
                </a:solidFill>
              </a:rPr>
              <a:t>Food security of 3.5 billion people in APR</a:t>
            </a:r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FF66"/>
                </a:solidFill>
              </a:rPr>
              <a:t>By 2050, climate change will toll on average &gt;20% crop yields in APR region</a:t>
            </a:r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FF66"/>
                </a:solidFill>
              </a:rPr>
              <a:t>Frequent heat wave and droughts</a:t>
            </a:r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FF66"/>
                </a:solidFill>
              </a:rPr>
              <a:t>Urban air pollution in APR: 500K premature deaths every year, accounting 65% of global deaths </a:t>
            </a:r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FF66"/>
                </a:solidFill>
              </a:rPr>
              <a:t>Average calorie availability </a:t>
            </a:r>
            <a:r>
              <a:rPr lang="en-US" sz="1700" b="1" dirty="0" smtClean="0">
                <a:solidFill>
                  <a:srgbClr val="FFFF66"/>
                </a:solidFill>
              </a:rPr>
              <a:t>will reduce </a:t>
            </a:r>
            <a:r>
              <a:rPr lang="en-US" sz="1700" b="1" dirty="0">
                <a:solidFill>
                  <a:srgbClr val="FFFF66"/>
                </a:solidFill>
              </a:rPr>
              <a:t>by 15%</a:t>
            </a:r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FF66"/>
                </a:solidFill>
              </a:rPr>
              <a:t>Average cereal consumption </a:t>
            </a:r>
            <a:r>
              <a:rPr lang="en-US" sz="1700" b="1" dirty="0" smtClean="0">
                <a:solidFill>
                  <a:srgbClr val="FFFF66"/>
                </a:solidFill>
              </a:rPr>
              <a:t>expected to decline </a:t>
            </a:r>
            <a:r>
              <a:rPr lang="en-US" sz="1700" b="1" dirty="0">
                <a:solidFill>
                  <a:srgbClr val="FFFF66"/>
                </a:solidFill>
              </a:rPr>
              <a:t>by 24% in Asia compared to no climate change </a:t>
            </a:r>
            <a:r>
              <a:rPr lang="en-US" sz="1700" b="1" dirty="0" smtClean="0">
                <a:solidFill>
                  <a:srgbClr val="FFFF66"/>
                </a:solidFill>
              </a:rPr>
              <a:t>scenario </a:t>
            </a:r>
            <a:endParaRPr lang="en-US" sz="1700" b="1" dirty="0">
              <a:solidFill>
                <a:srgbClr val="FFFF66"/>
              </a:solidFill>
              <a:effectLst/>
            </a:endParaRPr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FF66"/>
                </a:solidFill>
              </a:rPr>
              <a:t>Additional 11 million Children will remain </a:t>
            </a:r>
            <a:r>
              <a:rPr lang="en-US" sz="1700" b="1" dirty="0" smtClean="0">
                <a:solidFill>
                  <a:srgbClr val="FFFF66"/>
                </a:solidFill>
              </a:rPr>
              <a:t> </a:t>
            </a:r>
            <a:r>
              <a:rPr lang="en-US" sz="1700" b="1" dirty="0">
                <a:solidFill>
                  <a:srgbClr val="FFFF66"/>
                </a:solidFill>
              </a:rPr>
              <a:t>malnourished due to climate change in APR region</a:t>
            </a:r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FF66"/>
                </a:solidFill>
              </a:rPr>
              <a:t>Counteract to climate change on nutrition in South Asia requires additional annual investments of 1.5 billion USD in rural development, and East Asia and the Pacific require almost 1 million USD </a:t>
            </a:r>
            <a:r>
              <a:rPr lang="en-US" sz="1700" b="1" dirty="0" smtClean="0">
                <a:solidFill>
                  <a:srgbClr val="FFFF66"/>
                </a:solidFill>
              </a:rPr>
              <a:t>more</a:t>
            </a:r>
            <a:endParaRPr lang="en-US" sz="1700" b="1" dirty="0">
              <a:solidFill>
                <a:srgbClr val="FFFF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662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21AB88D-697D-7E4A-8B2D-75B895EC88E7}"/>
              </a:ext>
            </a:extLst>
          </p:cNvPr>
          <p:cNvSpPr txBox="1">
            <a:spLocks/>
          </p:cNvSpPr>
          <p:nvPr/>
        </p:nvSpPr>
        <p:spPr>
          <a:xfrm>
            <a:off x="570198" y="943725"/>
            <a:ext cx="6387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b="1" kern="1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Resilience to Climate Change</a:t>
            </a:r>
          </a:p>
          <a:p>
            <a:pPr algn="l">
              <a:spcAft>
                <a:spcPts val="600"/>
              </a:spcAft>
            </a:pPr>
            <a:r>
              <a:rPr lang="en-US" sz="4400" b="1" dirty="0" smtClean="0"/>
              <a:t>      - Needs a </a:t>
            </a:r>
            <a:r>
              <a:rPr lang="en-US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Twin </a:t>
            </a:r>
            <a:r>
              <a:rPr lang="en-US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Pillar 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A80FD22-E81D-5249-AB8F-7BE5CD92C8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65208641"/>
              </p:ext>
            </p:extLst>
          </p:nvPr>
        </p:nvGraphicFramePr>
        <p:xfrm>
          <a:off x="805542" y="2871982"/>
          <a:ext cx="6382657" cy="318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5989BD-C2EA-3C4E-AD70-39DAECE3E0B2}"/>
              </a:ext>
            </a:extLst>
          </p:cNvPr>
          <p:cNvSpPr/>
          <p:nvPr/>
        </p:nvSpPr>
        <p:spPr>
          <a:xfrm>
            <a:off x="7573818" y="958588"/>
            <a:ext cx="4257964" cy="4943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34290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00" b="1" i="1" dirty="0">
                <a:solidFill>
                  <a:srgbClr val="FFFF66"/>
                </a:solidFill>
                <a:latin typeface="Arial Black" pitchFamily="34" charset="0"/>
              </a:rPr>
              <a:t>Promote clean energy:</a:t>
            </a:r>
            <a:r>
              <a:rPr lang="en-US" sz="3300" dirty="0">
                <a:solidFill>
                  <a:srgbClr val="FFFF66"/>
                </a:solidFill>
                <a:latin typeface="Arial Black" pitchFamily="34" charset="0"/>
              </a:rPr>
              <a:t> </a:t>
            </a:r>
            <a:r>
              <a:rPr lang="en-US" sz="3300" dirty="0">
                <a:solidFill>
                  <a:srgbClr val="FFFFFF"/>
                </a:solidFill>
                <a:latin typeface="Arial Black" pitchFamily="34" charset="0"/>
              </a:rPr>
              <a:t>Renewable and Green </a:t>
            </a:r>
            <a:r>
              <a:rPr lang="en-US" sz="3300" dirty="0" smtClean="0">
                <a:solidFill>
                  <a:srgbClr val="FFFFFF"/>
                </a:solidFill>
                <a:latin typeface="Arial Black" pitchFamily="34" charset="0"/>
              </a:rPr>
              <a:t>Energy – Solar, Electric, CNG</a:t>
            </a:r>
            <a:endParaRPr lang="en-US" sz="3300" dirty="0">
              <a:solidFill>
                <a:srgbClr val="FFFFFF"/>
              </a:solidFill>
              <a:latin typeface="Arial Black" pitchFamily="34" charset="0"/>
            </a:endParaRPr>
          </a:p>
          <a:p>
            <a:pPr marL="34290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00" b="1" i="1" dirty="0">
                <a:solidFill>
                  <a:srgbClr val="FFFF66"/>
                </a:solidFill>
                <a:latin typeface="Arial Black" pitchFamily="34" charset="0"/>
              </a:rPr>
              <a:t>Minimize fossil fuel use:</a:t>
            </a:r>
            <a:r>
              <a:rPr lang="en-US" sz="3300" dirty="0">
                <a:solidFill>
                  <a:srgbClr val="FFFF66"/>
                </a:solidFill>
                <a:latin typeface="Arial Black" pitchFamily="34" charset="0"/>
              </a:rPr>
              <a:t> </a:t>
            </a:r>
            <a:r>
              <a:rPr lang="en-US" sz="3300" dirty="0">
                <a:solidFill>
                  <a:srgbClr val="FFFFFF"/>
                </a:solidFill>
                <a:latin typeface="Arial Black" pitchFamily="34" charset="0"/>
              </a:rPr>
              <a:t>Biofuels from Sugarcane, Maize, </a:t>
            </a:r>
            <a:r>
              <a:rPr lang="en-US" sz="3300" dirty="0" smtClean="0">
                <a:solidFill>
                  <a:srgbClr val="FFFFFF"/>
                </a:solidFill>
                <a:latin typeface="Arial Black" pitchFamily="34" charset="0"/>
              </a:rPr>
              <a:t>Cereal Crop </a:t>
            </a:r>
            <a:r>
              <a:rPr lang="en-US" sz="3300" dirty="0">
                <a:solidFill>
                  <a:srgbClr val="FFFFFF"/>
                </a:solidFill>
                <a:latin typeface="Arial Black" pitchFamily="34" charset="0"/>
              </a:rPr>
              <a:t>R</a:t>
            </a:r>
            <a:r>
              <a:rPr lang="en-US" sz="3300" dirty="0" smtClean="0">
                <a:solidFill>
                  <a:srgbClr val="FFFFFF"/>
                </a:solidFill>
                <a:latin typeface="Arial Black" pitchFamily="34" charset="0"/>
              </a:rPr>
              <a:t>esidues </a:t>
            </a:r>
            <a:r>
              <a:rPr lang="en-US" sz="3300" dirty="0">
                <a:solidFill>
                  <a:srgbClr val="FFFFFF"/>
                </a:solidFill>
                <a:latin typeface="Arial Black" pitchFamily="34" charset="0"/>
              </a:rPr>
              <a:t>etc</a:t>
            </a:r>
          </a:p>
          <a:p>
            <a:pPr marL="34290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00" b="1" i="1" dirty="0">
                <a:solidFill>
                  <a:srgbClr val="FFFF66"/>
                </a:solidFill>
                <a:latin typeface="Arial Black" pitchFamily="34" charset="0"/>
              </a:rPr>
              <a:t>Promote carbon sequestration</a:t>
            </a:r>
            <a:r>
              <a:rPr lang="en-US" sz="3300" dirty="0">
                <a:solidFill>
                  <a:srgbClr val="FFFF66"/>
                </a:solidFill>
                <a:latin typeface="Arial Black" pitchFamily="34" charset="0"/>
              </a:rPr>
              <a:t>: </a:t>
            </a:r>
            <a:r>
              <a:rPr lang="en-US" sz="3300" dirty="0">
                <a:solidFill>
                  <a:srgbClr val="FFFFFF"/>
                </a:solidFill>
                <a:latin typeface="Arial Black" pitchFamily="34" charset="0"/>
              </a:rPr>
              <a:t>Climate Smart Agriculture, </a:t>
            </a:r>
            <a:r>
              <a:rPr lang="en-US" sz="3300" dirty="0" err="1">
                <a:solidFill>
                  <a:srgbClr val="FFFFFF"/>
                </a:solidFill>
                <a:latin typeface="Arial Black" pitchFamily="34" charset="0"/>
              </a:rPr>
              <a:t>Agro</a:t>
            </a:r>
            <a:r>
              <a:rPr lang="en-US" sz="3300" dirty="0">
                <a:solidFill>
                  <a:srgbClr val="FFFFFF"/>
                </a:solidFill>
                <a:latin typeface="Arial Black" pitchFamily="34" charset="0"/>
              </a:rPr>
              <a:t>-forestry, </a:t>
            </a:r>
            <a:r>
              <a:rPr lang="en-US" sz="3300" dirty="0" err="1">
                <a:solidFill>
                  <a:srgbClr val="FFFFFF"/>
                </a:solidFill>
                <a:latin typeface="Arial Black" pitchFamily="34" charset="0"/>
              </a:rPr>
              <a:t>Sivi</a:t>
            </a:r>
            <a:r>
              <a:rPr lang="en-US" sz="3300" dirty="0">
                <a:solidFill>
                  <a:srgbClr val="FFFFFF"/>
                </a:solidFill>
                <a:latin typeface="Arial Black" pitchFamily="34" charset="0"/>
              </a:rPr>
              <a:t>-pastoral systems, Conservation Agriculture, Incentivizing Environmental Services</a:t>
            </a:r>
          </a:p>
          <a:p>
            <a:pPr marL="34290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00" b="1" i="1" dirty="0">
                <a:solidFill>
                  <a:srgbClr val="FFFF66"/>
                </a:solidFill>
                <a:latin typeface="Arial Black" pitchFamily="34" charset="0"/>
              </a:rPr>
              <a:t>Knowledge sharing and </a:t>
            </a:r>
            <a:r>
              <a:rPr lang="en-US" sz="3300" b="1" i="1" dirty="0" smtClean="0">
                <a:solidFill>
                  <a:srgbClr val="FFFF66"/>
                </a:solidFill>
                <a:latin typeface="Arial Black" pitchFamily="34" charset="0"/>
              </a:rPr>
              <a:t>partnership: </a:t>
            </a:r>
            <a:r>
              <a:rPr lang="en-US" sz="3300" dirty="0">
                <a:solidFill>
                  <a:srgbClr val="FFFFFF"/>
                </a:solidFill>
                <a:latin typeface="Arial Black" pitchFamily="34" charset="0"/>
              </a:rPr>
              <a:t>Regional </a:t>
            </a:r>
            <a:r>
              <a:rPr lang="en-US" sz="3300" dirty="0" smtClean="0">
                <a:solidFill>
                  <a:srgbClr val="FFFFFF"/>
                </a:solidFill>
                <a:latin typeface="Arial Black" pitchFamily="34" charset="0"/>
              </a:rPr>
              <a:t>For a:  APAARI, ASEAN, SAARC</a:t>
            </a:r>
            <a:endParaRPr lang="en-US" sz="3300" dirty="0">
              <a:solidFill>
                <a:srgbClr val="FFFFFF"/>
              </a:solidFill>
              <a:latin typeface="Arial Black" pitchFamily="34" charset="0"/>
            </a:endParaRPr>
          </a:p>
          <a:p>
            <a:pPr marL="34290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00" b="1" i="1" dirty="0" smtClean="0">
                <a:solidFill>
                  <a:srgbClr val="FFFFFF"/>
                </a:solidFill>
                <a:latin typeface="Arial Black" pitchFamily="34" charset="0"/>
              </a:rPr>
              <a:t>Skill and </a:t>
            </a:r>
            <a:r>
              <a:rPr lang="en-US" sz="3300" b="1" i="1" dirty="0">
                <a:solidFill>
                  <a:srgbClr val="FFFFFF"/>
                </a:solidFill>
                <a:latin typeface="Arial Black" pitchFamily="34" charset="0"/>
              </a:rPr>
              <a:t>capacity development: </a:t>
            </a:r>
            <a:r>
              <a:rPr lang="en-US" sz="3300" dirty="0">
                <a:solidFill>
                  <a:srgbClr val="FFFFFF"/>
                </a:solidFill>
                <a:latin typeface="Arial Black" pitchFamily="34" charset="0"/>
              </a:rPr>
              <a:t>Youth and </a:t>
            </a:r>
            <a:r>
              <a:rPr lang="en-US" sz="3300" dirty="0" smtClean="0">
                <a:solidFill>
                  <a:srgbClr val="FFFFFF"/>
                </a:solidFill>
                <a:latin typeface="Arial Black" pitchFamily="34" charset="0"/>
              </a:rPr>
              <a:t>Women</a:t>
            </a:r>
          </a:p>
          <a:p>
            <a:pPr marL="34290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300" b="1" i="1" dirty="0" smtClean="0">
                <a:solidFill>
                  <a:srgbClr val="FFFF66"/>
                </a:solidFill>
                <a:latin typeface="Arial Black" pitchFamily="34" charset="0"/>
              </a:rPr>
              <a:t>Enabling Policy: </a:t>
            </a:r>
            <a:r>
              <a:rPr lang="en-US" sz="3300" b="1" i="1" dirty="0" smtClean="0">
                <a:solidFill>
                  <a:srgbClr val="FFFFFF"/>
                </a:solidFill>
                <a:latin typeface="Arial Black" pitchFamily="34" charset="0"/>
              </a:rPr>
              <a:t>S</a:t>
            </a:r>
            <a:r>
              <a:rPr lang="en-US" sz="3300" dirty="0" smtClean="0">
                <a:solidFill>
                  <a:srgbClr val="FFFFFF"/>
                </a:solidFill>
                <a:latin typeface="Arial Black" pitchFamily="34" charset="0"/>
              </a:rPr>
              <a:t>caling innovations, Incentives for environmental </a:t>
            </a:r>
            <a:r>
              <a:rPr lang="en-US" sz="3300" dirty="0" smtClean="0">
                <a:solidFill>
                  <a:srgbClr val="FFFFFF"/>
                </a:solidFill>
                <a:latin typeface="Arial Black" pitchFamily="34" charset="0"/>
              </a:rPr>
              <a:t>services, Crop and livestock insurance</a:t>
            </a:r>
            <a:endParaRPr lang="en-US" sz="3300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 marL="342900" marR="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22E1EE-AA1F-CD4B-9E30-1B4BB26DF6B3}"/>
              </a:ext>
            </a:extLst>
          </p:cNvPr>
          <p:cNvSpPr/>
          <p:nvPr/>
        </p:nvSpPr>
        <p:spPr>
          <a:xfrm>
            <a:off x="9501513" y="5888035"/>
            <a:ext cx="1971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66"/>
                </a:solidFill>
              </a:rPr>
              <a:t>http://</a:t>
            </a:r>
            <a:r>
              <a:rPr lang="en-US" dirty="0" err="1">
                <a:solidFill>
                  <a:srgbClr val="FFFF66"/>
                </a:solidFill>
              </a:rPr>
              <a:t>www.taas.in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376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80F0B6B-2F7E-624D-9F35-28BB3196C2B3}"/>
              </a:ext>
            </a:extLst>
          </p:cNvPr>
          <p:cNvSpPr/>
          <p:nvPr/>
        </p:nvSpPr>
        <p:spPr>
          <a:xfrm>
            <a:off x="164320" y="138915"/>
            <a:ext cx="3350776" cy="2976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TSUKUBA DECLARATION</a:t>
            </a:r>
            <a:br>
              <a:rPr lang="en-US" sz="2000" b="1" kern="1200" dirty="0"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on</a:t>
            </a:r>
            <a:br>
              <a:rPr lang="en-US" sz="2000" b="1" kern="1200" dirty="0"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FFFFFF"/>
                </a:solidFill>
                <a:latin typeface="Arial Black" pitchFamily="34" charset="0"/>
                <a:ea typeface="+mj-ea"/>
                <a:cs typeface="+mj-cs"/>
              </a:rPr>
              <a:t>ADAPTING AGRICULTURE TO CLIMATE CHANGE </a:t>
            </a:r>
            <a:endParaRPr lang="en-US" sz="2000" kern="1200" dirty="0">
              <a:solidFill>
                <a:srgbClr val="FFFFFF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16ABF38-E07E-7D4C-A0E1-DB08405FC003}"/>
              </a:ext>
            </a:extLst>
          </p:cNvPr>
          <p:cNvSpPr/>
          <p:nvPr/>
        </p:nvSpPr>
        <p:spPr>
          <a:xfrm>
            <a:off x="4167272" y="794536"/>
            <a:ext cx="7854827" cy="594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Attainment of 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SDGs and </a:t>
            </a: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climate 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change presents </a:t>
            </a: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a major challenge </a:t>
            </a:r>
          </a:p>
          <a:p>
            <a:pPr marL="342900" marR="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Agriculture continues to play a critical role 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for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employment and livelihood security </a:t>
            </a:r>
          </a:p>
          <a:p>
            <a:pPr marL="342900" marR="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Water is a key constraint 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: </a:t>
            </a: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enhancing water use efficiency, 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micro-irrigation, </a:t>
            </a: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watershed approach and water storage (ITKs) </a:t>
            </a:r>
          </a:p>
          <a:p>
            <a:pPr marL="342900" marR="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Increasing food production locally is the best option to reduce poor people’s vulnerability to climate change 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variations</a:t>
            </a:r>
            <a:endParaRPr lang="en-US" sz="1200" b="1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marR="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New genotypes tolerant to multiple stresses: drought, floods, heat, salinity, pests and diseases, will help 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in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 increasing </a:t>
            </a: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food 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production</a:t>
            </a:r>
            <a:endParaRPr lang="en-US" sz="1200" b="1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marR="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Reliable and timely early warning system using modern tools of information and space technologies 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is 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critical </a:t>
            </a: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for monitoring cyclones, floods, drought and the movements of insects and pathogens. </a:t>
            </a:r>
          </a:p>
          <a:p>
            <a:pPr marL="342900" marR="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Policies, institutions, partnership and skilled human resource are needed that assist in containing the risk and to provide protection against natural calamities</a:t>
            </a:r>
          </a:p>
          <a:p>
            <a:pPr marL="342900" marR="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Governments of the region should collaborate on priorities to secure effective adaptation and mitigation strategies and their effective implementation through creation of a regional fund for improving climatic services and for effective implementation of weather-related risk management programs. Active participation of young professionals is 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therefore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called 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for </a:t>
            </a:r>
            <a:endParaRPr lang="en-US" sz="1200" b="1" dirty="0">
              <a:solidFill>
                <a:srgbClr val="002060"/>
              </a:solidFill>
              <a:latin typeface="Arial Black" pitchFamily="34" charset="0"/>
            </a:endParaRPr>
          </a:p>
          <a:p>
            <a:pPr marL="342900" marR="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solidFill>
                  <a:srgbClr val="002060"/>
                </a:solidFill>
                <a:latin typeface="Arial Black" pitchFamily="34" charset="0"/>
              </a:rPr>
              <a:t>Several possible approaches to enhance carbon sequestration in the APR soils: conservation agriculture, agroforestry, better fertilizer sources etc. </a:t>
            </a:r>
            <a:endParaRPr lang="en-US" sz="12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42900" marR="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 AP region 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will require substantial support in terms of institutional infrastructure, human resource capacity and the required political 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will</a:t>
            </a:r>
          </a:p>
          <a:p>
            <a:pPr marL="342900" marR="0" lvl="0" indent="-228600">
              <a:lnSpc>
                <a:spcPct val="9000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Advanced Research Institution, such as JIRCAS, could take the lead in establishing an ‘Advance Center for Agricultural Research and Information on Global Climate Change’ for serving the Asia-Pacific </a:t>
            </a:r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region</a:t>
            </a:r>
            <a:endParaRPr lang="en-US" sz="1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Admin\Desktop\tsuku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" y="3201644"/>
            <a:ext cx="4164224" cy="366154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246255" y="286327"/>
            <a:ext cx="5430981" cy="646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66"/>
                </a:solidFill>
                <a:latin typeface="Arial Black" pitchFamily="34" charset="0"/>
              </a:rPr>
              <a:t>Strategy for Regional Resilience to Climate Change in Asia Pacific</a:t>
            </a:r>
            <a:endParaRPr lang="en-US" dirty="0">
              <a:solidFill>
                <a:srgbClr val="FFFF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33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A5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CB23759-7199-9F40-8BE1-6C96EF273C04}"/>
              </a:ext>
            </a:extLst>
          </p:cNvPr>
          <p:cNvSpPr txBox="1">
            <a:spLocks/>
          </p:cNvSpPr>
          <p:nvPr/>
        </p:nvSpPr>
        <p:spPr>
          <a:xfrm>
            <a:off x="524256" y="491260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b="1" dirty="0" smtClean="0">
                <a:solidFill>
                  <a:srgbClr val="FFFFFF"/>
                </a:solidFill>
              </a:rPr>
              <a:t>Enabling</a:t>
            </a:r>
            <a:r>
              <a:rPr lang="en-US" sz="44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Policies to Harness Science for Resilience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0C9669-AD23-B940-B8A5-E0FC9403AE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19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AD41A853-B775-D84D-B20F-494C962D9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" b="-2"/>
          <a:stretch/>
        </p:blipFill>
        <p:spPr bwMode="auto"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1E66D1-FE51-8643-9121-75C4BBD14A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73355" y="332509"/>
            <a:ext cx="4679174" cy="62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81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576</Words>
  <Application>Microsoft Macintosh PowerPoint</Application>
  <PresentationFormat>Custom</PresentationFormat>
  <Paragraphs>44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Yashpal Saharawat</dc:creator>
  <cp:lastModifiedBy>Dr. R.S. Paroda</cp:lastModifiedBy>
  <cp:revision>6</cp:revision>
  <dcterms:created xsi:type="dcterms:W3CDTF">2020-09-23T00:30:38Z</dcterms:created>
  <dcterms:modified xsi:type="dcterms:W3CDTF">2020-09-25T04:32:13Z</dcterms:modified>
</cp:coreProperties>
</file>